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01" r:id="rId3"/>
    <p:sldId id="277" r:id="rId4"/>
    <p:sldId id="288" r:id="rId5"/>
    <p:sldId id="289" r:id="rId6"/>
    <p:sldId id="290" r:id="rId7"/>
    <p:sldId id="303" r:id="rId8"/>
    <p:sldId id="298" r:id="rId9"/>
    <p:sldId id="291" r:id="rId10"/>
    <p:sldId id="305" r:id="rId11"/>
    <p:sldId id="292" r:id="rId12"/>
    <p:sldId id="299" r:id="rId13"/>
    <p:sldId id="329" r:id="rId14"/>
    <p:sldId id="293" r:id="rId15"/>
    <p:sldId id="300" r:id="rId16"/>
    <p:sldId id="330" r:id="rId17"/>
    <p:sldId id="331" r:id="rId18"/>
    <p:sldId id="304" r:id="rId19"/>
    <p:sldId id="332" r:id="rId20"/>
    <p:sldId id="306" r:id="rId21"/>
    <p:sldId id="307" r:id="rId22"/>
    <p:sldId id="311" r:id="rId23"/>
    <p:sldId id="313" r:id="rId24"/>
    <p:sldId id="312" r:id="rId25"/>
    <p:sldId id="327" r:id="rId26"/>
    <p:sldId id="294" r:id="rId27"/>
    <p:sldId id="295" r:id="rId28"/>
    <p:sldId id="314" r:id="rId29"/>
    <p:sldId id="319" r:id="rId30"/>
    <p:sldId id="318" r:id="rId31"/>
    <p:sldId id="315" r:id="rId32"/>
    <p:sldId id="316" r:id="rId33"/>
    <p:sldId id="317" r:id="rId34"/>
    <p:sldId id="322" r:id="rId35"/>
    <p:sldId id="323" r:id="rId36"/>
    <p:sldId id="320" r:id="rId37"/>
    <p:sldId id="324" r:id="rId38"/>
    <p:sldId id="325" r:id="rId39"/>
    <p:sldId id="326" r:id="rId40"/>
    <p:sldId id="333" r:id="rId41"/>
    <p:sldId id="334" r:id="rId42"/>
    <p:sldId id="336" r:id="rId43"/>
    <p:sldId id="335" r:id="rId44"/>
    <p:sldId id="337" r:id="rId45"/>
    <p:sldId id="338" r:id="rId46"/>
    <p:sldId id="339" r:id="rId47"/>
    <p:sldId id="340" r:id="rId48"/>
    <p:sldId id="341" r:id="rId49"/>
    <p:sldId id="342" r:id="rId50"/>
    <p:sldId id="343" r:id="rId51"/>
    <p:sldId id="344" r:id="rId52"/>
    <p:sldId id="258" r:id="rId53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0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30.png>
</file>

<file path=ppt/media/image31.png>
</file>

<file path=ppt/media/image4.png>
</file>

<file path=ppt/media/image6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556821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2206481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698186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17839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948463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65201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600894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41252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059827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95199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942448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56F3EC-0BFA-4EA2-95C5-D0F22B35374E}" type="datetimeFigureOut">
              <a:rPr lang="tr-TR" smtClean="0"/>
              <a:t>9.03.2021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2F342-7F08-4AAE-A322-D147E7364C01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38204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emf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732070"/>
            <a:ext cx="9144000" cy="1185939"/>
          </a:xfrm>
        </p:spPr>
        <p:txBody>
          <a:bodyPr/>
          <a:lstStyle/>
          <a:p>
            <a:r>
              <a:rPr lang="tr-TR" dirty="0" smtClean="0"/>
              <a:t>ELEKTRİK MANYETİZMA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5330477"/>
            <a:ext cx="9144000" cy="746938"/>
          </a:xfrm>
        </p:spPr>
        <p:txBody>
          <a:bodyPr/>
          <a:lstStyle/>
          <a:p>
            <a:r>
              <a:rPr lang="tr-TR" dirty="0" smtClean="0"/>
              <a:t>Doç. Dr. Mehmet BATI</a:t>
            </a:r>
            <a:endParaRPr lang="tr-TR" dirty="0"/>
          </a:p>
        </p:txBody>
      </p:sp>
      <p:sp>
        <p:nvSpPr>
          <p:cNvPr id="5" name="Metin kutusu 4"/>
          <p:cNvSpPr txBox="1"/>
          <p:nvPr/>
        </p:nvSpPr>
        <p:spPr>
          <a:xfrm>
            <a:off x="4538546" y="3270300"/>
            <a:ext cx="33007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4000" dirty="0" smtClean="0"/>
              <a:t>Elektrik Alanlar </a:t>
            </a:r>
            <a:endParaRPr lang="tr-TR" sz="4000" dirty="0"/>
          </a:p>
        </p:txBody>
      </p:sp>
    </p:spTree>
    <p:extLst>
      <p:ext uri="{BB962C8B-B14F-4D97-AF65-F5344CB8AC3E}">
        <p14:creationId xmlns:p14="http://schemas.microsoft.com/office/powerpoint/2010/main" val="4162033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149" t="1604"/>
          <a:stretch/>
        </p:blipFill>
        <p:spPr>
          <a:xfrm>
            <a:off x="903249" y="200721"/>
            <a:ext cx="3941303" cy="4281565"/>
          </a:xfrm>
          <a:prstGeom prst="rect">
            <a:avLst/>
          </a:prstGeom>
        </p:spPr>
      </p:pic>
      <p:sp>
        <p:nvSpPr>
          <p:cNvPr id="5" name="Dikdörtgen 4"/>
          <p:cNvSpPr/>
          <p:nvPr/>
        </p:nvSpPr>
        <p:spPr>
          <a:xfrm>
            <a:off x="392151" y="493463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tr-TR" dirty="0"/>
              <a:t>(a) Uzayda belirli bir noktadaki elektrik alanı. (b) Bu noktada pozitif bir yüke </a:t>
            </a:r>
            <a:r>
              <a:rPr lang="tr-TR" dirty="0" smtClean="0"/>
              <a:t>etkiyen kuvvet. </a:t>
            </a:r>
            <a:r>
              <a:rPr lang="tr-TR" dirty="0"/>
              <a:t>(c) Bu noktada negatif bir yüke etkiyen kuvvet. </a:t>
            </a:r>
          </a:p>
        </p:txBody>
      </p:sp>
    </p:spTree>
    <p:extLst>
      <p:ext uri="{BB962C8B-B14F-4D97-AF65-F5344CB8AC3E}">
        <p14:creationId xmlns:p14="http://schemas.microsoft.com/office/powerpoint/2010/main" val="40388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069" y="236784"/>
            <a:ext cx="11232955" cy="662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2854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95347" y="96064"/>
            <a:ext cx="8285356" cy="3954601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3833" y="3999180"/>
            <a:ext cx="3646450" cy="2858820"/>
          </a:xfrm>
          <a:prstGeom prst="rect">
            <a:avLst/>
          </a:prstGeom>
        </p:spPr>
      </p:pic>
      <p:pic>
        <p:nvPicPr>
          <p:cNvPr id="2" name="Resim 1"/>
          <p:cNvPicPr>
            <a:picLocks noChangeAspect="1"/>
          </p:cNvPicPr>
          <p:nvPr/>
        </p:nvPicPr>
        <p:blipFill rotWithShape="1">
          <a:blip r:embed="rId4"/>
          <a:srcRect l="13257" t="10849" r="4581" b="9010"/>
          <a:stretch/>
        </p:blipFill>
        <p:spPr>
          <a:xfrm>
            <a:off x="5832088" y="4216040"/>
            <a:ext cx="5397190" cy="228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016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2629" y="320211"/>
            <a:ext cx="9907296" cy="5757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50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8734"/>
          <a:stretch/>
        </p:blipFill>
        <p:spPr>
          <a:xfrm>
            <a:off x="410874" y="86035"/>
            <a:ext cx="9959760" cy="6035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122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925" y="167216"/>
            <a:ext cx="10614177" cy="6690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484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83822" y="710503"/>
            <a:ext cx="8126012" cy="4943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474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3888" y="365125"/>
            <a:ext cx="9197898" cy="6184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762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49" t="1092" b="825"/>
          <a:stretch/>
        </p:blipFill>
        <p:spPr>
          <a:xfrm>
            <a:off x="624468" y="301083"/>
            <a:ext cx="9982399" cy="5296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172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6633117" cy="2341706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/>
          <a:srcRect l="3447"/>
          <a:stretch/>
        </p:blipFill>
        <p:spPr>
          <a:xfrm>
            <a:off x="6532756" y="0"/>
            <a:ext cx="5118410" cy="2363395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 rotWithShape="1">
          <a:blip r:embed="rId4"/>
          <a:srcRect r="2683"/>
          <a:stretch/>
        </p:blipFill>
        <p:spPr>
          <a:xfrm>
            <a:off x="-1" y="2341705"/>
            <a:ext cx="12147257" cy="3557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62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37478" y="0"/>
            <a:ext cx="10515600" cy="646771"/>
          </a:xfrm>
        </p:spPr>
        <p:txBody>
          <a:bodyPr>
            <a:normAutofit fontScale="90000"/>
          </a:bodyPr>
          <a:lstStyle/>
          <a:p>
            <a:r>
              <a:rPr lang="tr-TR" dirty="0" smtClean="0"/>
              <a:t>ELEKTRİK ALANLAR</a:t>
            </a:r>
            <a:endParaRPr lang="tr-T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İçerik Yer Tutucusu 2"/>
              <p:cNvSpPr>
                <a:spLocks noGrp="1"/>
              </p:cNvSpPr>
              <p:nvPr>
                <p:ph idx="1"/>
              </p:nvPr>
            </p:nvSpPr>
            <p:spPr>
              <a:xfrm>
                <a:off x="637478" y="777410"/>
                <a:ext cx="10515600" cy="551187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tr-TR" dirty="0" smtClean="0"/>
                  <a:t>Bu bölümde durgun yüklerin oluşturduğu elektrik </a:t>
                </a:r>
                <a:r>
                  <a:rPr lang="tr-TR" dirty="0"/>
                  <a:t>alan ( </a:t>
                </a:r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tr-TR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tr-TR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</m:acc>
                  </m:oMath>
                </a14:m>
                <a:r>
                  <a:rPr lang="tr-TR" dirty="0"/>
                  <a:t>) </a:t>
                </a:r>
                <a:r>
                  <a:rPr lang="tr-TR" dirty="0" smtClean="0"/>
                  <a:t>kavramıyla tanışacağız</a:t>
                </a:r>
                <a:r>
                  <a:rPr lang="tr-TR" dirty="0"/>
                  <a:t>. Yüklerin durgun olması halinde, yükler arasındaki etkileşmeleri belirlemek için </a:t>
                </a:r>
                <a:r>
                  <a:rPr lang="tr-TR" dirty="0" err="1"/>
                  <a:t>Coulomb</a:t>
                </a:r>
                <a:r>
                  <a:rPr lang="tr-TR" dirty="0"/>
                  <a:t> yasası yeterlidir. Yükler durgun olmasaydı, bu etkileşmeleri belirlemek için başka alternatif yollar bulmak gerekirdi. Bu konu kapsamında şu konulara </a:t>
                </a:r>
                <a:r>
                  <a:rPr lang="tr-TR" dirty="0" smtClean="0"/>
                  <a:t>değinilecektir:</a:t>
                </a:r>
              </a:p>
              <a:p>
                <a:r>
                  <a:rPr lang="tr-TR" dirty="0"/>
                  <a:t>Nokta yükün oluşturduğu elektrik alanın bulunması </a:t>
                </a:r>
                <a:endParaRPr lang="tr-TR" dirty="0" smtClean="0"/>
              </a:p>
              <a:p>
                <a:r>
                  <a:rPr lang="tr-TR" dirty="0" smtClean="0"/>
                  <a:t>Nokta </a:t>
                </a:r>
                <a:r>
                  <a:rPr lang="tr-TR" dirty="0"/>
                  <a:t>yük gruplarının ve sürekli yük dağılımlarının oluşturduğu elektrik alanların </a:t>
                </a:r>
                <a:r>
                  <a:rPr lang="tr-TR" dirty="0" smtClean="0"/>
                  <a:t>bulunması</a:t>
                </a:r>
              </a:p>
              <a:p>
                <a:r>
                  <a:rPr lang="tr-TR" dirty="0"/>
                  <a:t>Elektrik alan içindeki yüke etkiyen kuvvetin </a:t>
                </a:r>
                <a:r>
                  <a:rPr lang="tr-TR" dirty="0" smtClean="0"/>
                  <a:t>bulunması</a:t>
                </a:r>
              </a:p>
              <a:p>
                <a:r>
                  <a:rPr lang="tr-TR" dirty="0"/>
                  <a:t>“elektrik </a:t>
                </a:r>
                <a:r>
                  <a:rPr lang="tr-TR" dirty="0" err="1"/>
                  <a:t>dipol</a:t>
                </a:r>
                <a:r>
                  <a:rPr lang="tr-TR" dirty="0"/>
                  <a:t>” kavramını öğrenmek. Düzgün elektrik alan içindeki </a:t>
                </a:r>
                <a:r>
                  <a:rPr lang="tr-TR" dirty="0" err="1"/>
                  <a:t>dipole</a:t>
                </a:r>
                <a:r>
                  <a:rPr lang="tr-TR" dirty="0"/>
                  <a:t> etkiyen kuvveti, bu kuvvetin oluşturduğu </a:t>
                </a:r>
                <a:r>
                  <a:rPr lang="tr-TR" dirty="0" err="1" smtClean="0"/>
                  <a:t>torku</a:t>
                </a:r>
                <a:r>
                  <a:rPr lang="tr-TR" dirty="0" smtClean="0"/>
                  <a:t> </a:t>
                </a:r>
                <a:r>
                  <a:rPr lang="tr-TR" dirty="0"/>
                  <a:t>belirlemek.</a:t>
                </a:r>
              </a:p>
            </p:txBody>
          </p:sp>
        </mc:Choice>
        <mc:Fallback xmlns="">
          <p:sp>
            <p:nvSpPr>
              <p:cNvPr id="3" name="İçerik Yer Tutucus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37478" y="777410"/>
                <a:ext cx="10515600" cy="5511877"/>
              </a:xfrm>
              <a:blipFill>
                <a:blip r:embed="rId2"/>
                <a:stretch>
                  <a:fillRect l="-1217" t="-996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01870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789" y="0"/>
            <a:ext cx="9136957" cy="6751658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/>
          <a:srcRect l="11733" t="5524" r="7281" b="-345"/>
          <a:stretch/>
        </p:blipFill>
        <p:spPr>
          <a:xfrm>
            <a:off x="7705493" y="0"/>
            <a:ext cx="2163336" cy="3078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937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028" y="295985"/>
            <a:ext cx="9047382" cy="656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9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6174" y="164401"/>
            <a:ext cx="10135181" cy="658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43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2"/>
          <a:srcRect l="7880" t="7337"/>
          <a:stretch/>
        </p:blipFill>
        <p:spPr>
          <a:xfrm>
            <a:off x="4426782" y="1690688"/>
            <a:ext cx="5396202" cy="3002508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354" y="5221251"/>
            <a:ext cx="1360279" cy="987078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Metin kutusu 6"/>
              <p:cNvSpPr txBox="1"/>
              <p:nvPr/>
            </p:nvSpPr>
            <p:spPr>
              <a:xfrm>
                <a:off x="6281943" y="4913698"/>
                <a:ext cx="65402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𝑦</m:t>
                      </m:r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≫</m:t>
                      </m:r>
                      <m:r>
                        <a:rPr lang="tr-TR" b="0" i="1" smtClean="0">
                          <a:latin typeface="Cambria Math" panose="02040503050406030204" pitchFamily="18" charset="0"/>
                        </a:rPr>
                        <m:t>𝑎</m:t>
                      </m:r>
                    </m:oMath>
                  </m:oMathPara>
                </a14:m>
                <a:endParaRPr lang="tr-TR" dirty="0"/>
              </a:p>
            </p:txBody>
          </p:sp>
        </mc:Choice>
        <mc:Fallback xmlns="">
          <p:sp>
            <p:nvSpPr>
              <p:cNvPr id="7" name="Metin kutusu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81943" y="4913698"/>
                <a:ext cx="654025" cy="276999"/>
              </a:xfrm>
              <a:prstGeom prst="rect">
                <a:avLst/>
              </a:prstGeom>
              <a:blipFill>
                <a:blip r:embed="rId4"/>
                <a:stretch>
                  <a:fillRect l="-8411" r="-4673" b="-26667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Metin kutusu 7"/>
          <p:cNvSpPr txBox="1"/>
          <p:nvPr/>
        </p:nvSpPr>
        <p:spPr>
          <a:xfrm>
            <a:off x="1532546" y="359890"/>
            <a:ext cx="11184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b="1" dirty="0" err="1" smtClean="0"/>
              <a:t>Dipolün</a:t>
            </a:r>
            <a:r>
              <a:rPr lang="tr-TR" b="1" dirty="0" smtClean="0"/>
              <a:t> Elektrik alanı</a:t>
            </a:r>
          </a:p>
          <a:p>
            <a:r>
              <a:rPr lang="tr-TR" dirty="0" smtClean="0"/>
              <a:t>Özdeş zıt yüklü aralarında 2a uzaklık bulunan iki cismin merkezinden y kadar uzaklıkta bir noktada</a:t>
            </a:r>
          </a:p>
          <a:p>
            <a:r>
              <a:rPr lang="tr-TR" dirty="0" smtClean="0"/>
              <a:t>Elektrik alanı hesaplayınız.</a:t>
            </a:r>
            <a:endParaRPr lang="tr-TR" dirty="0"/>
          </a:p>
        </p:txBody>
      </p:sp>
      <p:pic>
        <p:nvPicPr>
          <p:cNvPr id="10" name="Resi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1538" y="1845077"/>
            <a:ext cx="2631420" cy="3207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124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9563" y="97186"/>
            <a:ext cx="9442360" cy="6569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1773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703312" cy="5968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917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164" y="242151"/>
            <a:ext cx="9234212" cy="6581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060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900" y="137952"/>
            <a:ext cx="11292914" cy="672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645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0648" y="85912"/>
            <a:ext cx="9518182" cy="677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836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2436" y="153251"/>
            <a:ext cx="9083008" cy="6416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422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302941" y="89210"/>
            <a:ext cx="10515600" cy="780585"/>
          </a:xfrm>
        </p:spPr>
        <p:txBody>
          <a:bodyPr/>
          <a:lstStyle/>
          <a:p>
            <a:r>
              <a:rPr lang="tr-TR" dirty="0" smtClean="0"/>
              <a:t>Elektrik Alan</a:t>
            </a:r>
            <a:endParaRPr lang="tr-TR" dirty="0"/>
          </a:p>
        </p:txBody>
      </p:sp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940" y="777411"/>
            <a:ext cx="10692161" cy="605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76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15898" y="308774"/>
            <a:ext cx="10515600" cy="1325563"/>
          </a:xfrm>
        </p:spPr>
        <p:txBody>
          <a:bodyPr/>
          <a:lstStyle/>
          <a:p>
            <a:r>
              <a:rPr lang="tr-TR" dirty="0" smtClean="0"/>
              <a:t>Farklı konumlandırma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6061" y="1428307"/>
            <a:ext cx="3508560" cy="1354560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8878" y="1690689"/>
            <a:ext cx="2122868" cy="505652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7738" y="3424398"/>
            <a:ext cx="4271835" cy="1470592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 rotWithShape="1">
          <a:blip r:embed="rId5"/>
          <a:srcRect r="17952" b="55370"/>
          <a:stretch/>
        </p:blipFill>
        <p:spPr>
          <a:xfrm>
            <a:off x="4775554" y="2495698"/>
            <a:ext cx="3152963" cy="76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8478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 smtClean="0"/>
              <a:t> 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8049" y="124196"/>
            <a:ext cx="9346176" cy="6733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83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18878" y="365125"/>
            <a:ext cx="2924078" cy="3225407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5125"/>
            <a:ext cx="9285039" cy="4159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26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87"/>
          <a:stretch/>
        </p:blipFill>
        <p:spPr>
          <a:xfrm>
            <a:off x="959004" y="164093"/>
            <a:ext cx="8686800" cy="6174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90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91106" y="175554"/>
            <a:ext cx="9334562" cy="670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394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52943"/>
            <a:ext cx="9532434" cy="656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81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947" y="244150"/>
            <a:ext cx="6060241" cy="2181240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/>
          <a:srcRect l="9051" t="34617" r="5002" b="49899"/>
          <a:stretch/>
        </p:blipFill>
        <p:spPr>
          <a:xfrm>
            <a:off x="6550188" y="827123"/>
            <a:ext cx="5585366" cy="984540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 rotWithShape="1">
          <a:blip r:embed="rId3"/>
          <a:srcRect l="10315" t="70467"/>
          <a:stretch/>
        </p:blipFill>
        <p:spPr>
          <a:xfrm>
            <a:off x="6679582" y="2394636"/>
            <a:ext cx="4738413" cy="1526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822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1361" y="172737"/>
            <a:ext cx="9987693" cy="668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2112" y="73283"/>
            <a:ext cx="10291908" cy="6706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077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3015" y="119799"/>
            <a:ext cx="9829492" cy="655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5312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248" y="122663"/>
            <a:ext cx="9872451" cy="6597495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Dikdörtgen 1"/>
              <p:cNvSpPr/>
              <p:nvPr/>
            </p:nvSpPr>
            <p:spPr>
              <a:xfrm>
                <a:off x="1083586" y="2929415"/>
                <a:ext cx="4322530" cy="646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tr-TR" dirty="0" smtClean="0"/>
                  <a:t>Not 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tr-TR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i="1" dirty="0">
                            <a:latin typeface="Cambria Math" panose="02040503050406030204" pitchFamily="18" charset="0"/>
                          </a:rPr>
                          <m:t>𝑞</m:t>
                        </m:r>
                      </m:e>
                      <m:sub>
                        <m:r>
                          <a:rPr lang="tr-TR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tr-TR" dirty="0"/>
                  <a:t> test yükü, çubuktaki </a:t>
                </a:r>
                <a:r>
                  <a:rPr lang="tr-TR" dirty="0" smtClean="0"/>
                  <a:t>yük dağılımını </a:t>
                </a:r>
              </a:p>
              <a:p>
                <a:r>
                  <a:rPr lang="tr-TR" dirty="0"/>
                  <a:t>d</a:t>
                </a:r>
                <a:r>
                  <a:rPr lang="tr-TR" dirty="0" smtClean="0"/>
                  <a:t>eğiştiremeyecek kadar küçüktür.</a:t>
                </a:r>
                <a:endParaRPr lang="tr-TR" dirty="0"/>
              </a:p>
            </p:txBody>
          </p:sp>
        </mc:Choice>
        <mc:Fallback xmlns="">
          <p:sp>
            <p:nvSpPr>
              <p:cNvPr id="2" name="Dikdörtgen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3586" y="2929415"/>
                <a:ext cx="4322530" cy="646331"/>
              </a:xfrm>
              <a:prstGeom prst="rect">
                <a:avLst/>
              </a:prstGeom>
              <a:blipFill>
                <a:blip r:embed="rId3"/>
                <a:stretch>
                  <a:fillRect l="-1269" t="-5660" b="-1415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65253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278781"/>
          </a:xfrm>
        </p:spPr>
        <p:txBody>
          <a:bodyPr>
            <a:normAutofit fontScale="90000"/>
          </a:bodyPr>
          <a:lstStyle/>
          <a:p>
            <a:r>
              <a:rPr lang="tr-TR" sz="2400" dirty="0" smtClean="0"/>
              <a:t>Sonlu Çubuğun merkezinden r uzaklıktaki bir noktada elektrik alan </a:t>
            </a:r>
            <a:endParaRPr lang="tr-TR" sz="2400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0437" y="379142"/>
            <a:ext cx="8003340" cy="3688204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/>
          <a:srcRect l="6067" t="-1420" r="4498" b="39484"/>
          <a:stretch/>
        </p:blipFill>
        <p:spPr>
          <a:xfrm>
            <a:off x="237412" y="4351338"/>
            <a:ext cx="5293594" cy="2232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60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0863" y="0"/>
            <a:ext cx="9056592" cy="4218903"/>
          </a:xfrm>
          <a:prstGeom prst="rect">
            <a:avLst/>
          </a:prstGeom>
        </p:spPr>
      </p:pic>
      <p:pic>
        <p:nvPicPr>
          <p:cNvPr id="5" name="İçerik Yer Tutucusu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121" y="4216098"/>
            <a:ext cx="7614424" cy="253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2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6445405" cy="6688484"/>
          </a:xfrm>
          <a:prstGeom prst="rect">
            <a:avLst/>
          </a:prstGeom>
        </p:spPr>
      </p:pic>
      <p:pic>
        <p:nvPicPr>
          <p:cNvPr id="5" name="İçerik Yer Tutucusu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9761" y="4170194"/>
            <a:ext cx="5462239" cy="2687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95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/>
          <p:cNvPicPr>
            <a:picLocks noChangeAspect="1"/>
          </p:cNvPicPr>
          <p:nvPr/>
        </p:nvPicPr>
        <p:blipFill rotWithShape="1">
          <a:blip r:embed="rId2"/>
          <a:srcRect l="9949" t="11165" r="4222" b="2689"/>
          <a:stretch/>
        </p:blipFill>
        <p:spPr>
          <a:xfrm>
            <a:off x="85491" y="100361"/>
            <a:ext cx="5675972" cy="4059043"/>
          </a:xfrm>
          <a:prstGeom prst="rect">
            <a:avLst/>
          </a:prstGeom>
        </p:spPr>
      </p:pic>
      <p:pic>
        <p:nvPicPr>
          <p:cNvPr id="10" name="Resi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5248" y="3367668"/>
            <a:ext cx="6353621" cy="2896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537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199" y="130949"/>
            <a:ext cx="10584167" cy="6414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772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4094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833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İçerik Yer Tutucusu 2"/>
              <p:cNvSpPr>
                <a:spLocks noGrp="1"/>
              </p:cNvSpPr>
              <p:nvPr>
                <p:ph idx="1"/>
              </p:nvPr>
            </p:nvSpPr>
            <p:spPr>
              <a:xfrm>
                <a:off x="726687" y="498630"/>
                <a:ext cx="10515600" cy="4351338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tr-TR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tr-TR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tr-TR" b="0" i="1" dirty="0" smtClean="0">
                            <a:latin typeface="Cambria Math" panose="02040503050406030204" pitchFamily="18" charset="0"/>
                          </a:rPr>
                          <m:t>𝑦</m:t>
                        </m:r>
                      </m:sub>
                    </m:sSub>
                  </m:oMath>
                </a14:m>
                <a:r>
                  <a:rPr lang="tr-TR" dirty="0" smtClean="0"/>
                  <a:t> yi hesaplayınız</a:t>
                </a:r>
                <a:endParaRPr lang="tr-TR" dirty="0"/>
              </a:p>
            </p:txBody>
          </p:sp>
        </mc:Choice>
        <mc:Fallback xmlns="">
          <p:sp>
            <p:nvSpPr>
              <p:cNvPr id="3" name="İçerik Yer Tutucusu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26687" y="498630"/>
                <a:ext cx="10515600" cy="4351338"/>
              </a:xfrm>
              <a:blipFill>
                <a:blip r:embed="rId2"/>
                <a:stretch>
                  <a:fillRect t="-2101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4302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4607" y="38418"/>
            <a:ext cx="9454153" cy="681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114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7895" y="275914"/>
            <a:ext cx="10042310" cy="644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297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0016" y="0"/>
            <a:ext cx="9594930" cy="690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445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7841" b="15755"/>
          <a:stretch/>
        </p:blipFill>
        <p:spPr>
          <a:xfrm>
            <a:off x="604023" y="446049"/>
            <a:ext cx="10937239" cy="5542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76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1546" y="164093"/>
            <a:ext cx="9391097" cy="6595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315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1517" y="175244"/>
            <a:ext cx="10315527" cy="6583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25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79863" y="1092819"/>
            <a:ext cx="10662424" cy="5597100"/>
          </a:xfrm>
        </p:spPr>
        <p:txBody>
          <a:bodyPr>
            <a:normAutofit fontScale="85000" lnSpcReduction="20000"/>
          </a:bodyPr>
          <a:lstStyle/>
          <a:p>
            <a:r>
              <a:rPr lang="tr-TR" dirty="0" smtClean="0"/>
              <a:t>Üniversiteler için FİZİK, Cilt-I,II, 3. Baskı,  Bekir KARAOĞLU, Seçkin Yayıncılık, Ankara, 2015.</a:t>
            </a:r>
          </a:p>
          <a:p>
            <a:r>
              <a:rPr lang="tr-TR" dirty="0" smtClean="0"/>
              <a:t>Fen ve Mühendislik için FİZİK, Cilt I, II, R. A. </a:t>
            </a:r>
            <a:r>
              <a:rPr lang="tr-TR" dirty="0" err="1" smtClean="0"/>
              <a:t>Serway</a:t>
            </a:r>
            <a:r>
              <a:rPr lang="tr-TR" dirty="0" smtClean="0"/>
              <a:t>, R. J. </a:t>
            </a:r>
            <a:r>
              <a:rPr lang="tr-TR" dirty="0" err="1" smtClean="0"/>
              <a:t>Beichner</a:t>
            </a:r>
            <a:r>
              <a:rPr lang="tr-TR" dirty="0" smtClean="0"/>
              <a:t>, Çeviri: K. </a:t>
            </a:r>
            <a:r>
              <a:rPr lang="tr-TR" dirty="0" err="1" smtClean="0"/>
              <a:t>Çolakoğu</a:t>
            </a:r>
            <a:r>
              <a:rPr lang="tr-TR" dirty="0" smtClean="0"/>
              <a:t> (Ed.), 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Ankara, 2012.</a:t>
            </a:r>
          </a:p>
          <a:p>
            <a:r>
              <a:rPr lang="tr-TR" dirty="0" err="1" smtClean="0"/>
              <a:t>Sears</a:t>
            </a:r>
            <a:r>
              <a:rPr lang="tr-TR" dirty="0" smtClean="0"/>
              <a:t> ve </a:t>
            </a:r>
            <a:r>
              <a:rPr lang="tr-TR" dirty="0" err="1" smtClean="0"/>
              <a:t>Zemansky’nin</a:t>
            </a:r>
            <a:r>
              <a:rPr lang="tr-TR" dirty="0" smtClean="0"/>
              <a:t> ÜNİVERSİTE FİZİĞİ, 12. Baskı, Cilt 1-2, H.D. </a:t>
            </a:r>
            <a:r>
              <a:rPr lang="tr-TR" dirty="0" err="1" smtClean="0"/>
              <a:t>Young</a:t>
            </a:r>
            <a:r>
              <a:rPr lang="tr-TR" dirty="0" smtClean="0"/>
              <a:t>, R.A. </a:t>
            </a:r>
            <a:r>
              <a:rPr lang="tr-TR" dirty="0" err="1" smtClean="0"/>
              <a:t>Freedman</a:t>
            </a:r>
            <a:r>
              <a:rPr lang="tr-TR" dirty="0" smtClean="0"/>
              <a:t>, Çeviri: H. Ünlü (Ed.), </a:t>
            </a:r>
            <a:r>
              <a:rPr lang="tr-TR" dirty="0" err="1" smtClean="0"/>
              <a:t>Pearson</a:t>
            </a:r>
            <a:r>
              <a:rPr lang="tr-TR" dirty="0" smtClean="0"/>
              <a:t> </a:t>
            </a:r>
            <a:r>
              <a:rPr lang="tr-TR" dirty="0" err="1" smtClean="0"/>
              <a:t>Education</a:t>
            </a:r>
            <a:r>
              <a:rPr lang="tr-TR" dirty="0" smtClean="0"/>
              <a:t> Yayıncılık Ltd. Şti, Aralık-2009.</a:t>
            </a:r>
          </a:p>
          <a:p>
            <a:r>
              <a:rPr lang="tr-TR" dirty="0" smtClean="0"/>
              <a:t>Fiziğin Temelleri, David </a:t>
            </a:r>
            <a:r>
              <a:rPr lang="tr-TR" dirty="0" err="1" smtClean="0"/>
              <a:t>Halliday</a:t>
            </a:r>
            <a:r>
              <a:rPr lang="tr-TR" dirty="0" smtClean="0"/>
              <a:t>, Robert </a:t>
            </a:r>
            <a:r>
              <a:rPr lang="tr-TR" dirty="0" err="1" smtClean="0"/>
              <a:t>Resnick</a:t>
            </a:r>
            <a:r>
              <a:rPr lang="tr-TR" dirty="0" smtClean="0"/>
              <a:t>, </a:t>
            </a:r>
            <a:r>
              <a:rPr lang="tr-TR" dirty="0" err="1" smtClean="0"/>
              <a:t>Jearl</a:t>
            </a:r>
            <a:r>
              <a:rPr lang="tr-TR" dirty="0" smtClean="0"/>
              <a:t> </a:t>
            </a:r>
            <a:r>
              <a:rPr lang="tr-TR" dirty="0" err="1" smtClean="0"/>
              <a:t>Walker</a:t>
            </a:r>
            <a:r>
              <a:rPr lang="tr-TR" dirty="0" smtClean="0"/>
              <a:t>, Çeviri: Bülent Akınoğlu, Murat Alev,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Ankara.</a:t>
            </a:r>
          </a:p>
          <a:p>
            <a:r>
              <a:rPr lang="tr-TR" dirty="0" smtClean="0"/>
              <a:t>Üniversiteler için FİZİK-HIZLI ÇALIŞMA KİTABI (Konu Özetli Problem Çözümleri), 1. Baskı, Prof. Dr. Sedat ÖZSOY, Doç. Dr. Mehmet ERTAŞ, Birsen Yayıncılık, İstanbul, 2017.</a:t>
            </a:r>
          </a:p>
          <a:p>
            <a:r>
              <a:rPr lang="tr-TR" dirty="0" smtClean="0"/>
              <a:t>Temel Fizik, Cilt 1-2 Paul </a:t>
            </a:r>
            <a:r>
              <a:rPr lang="tr-TR" dirty="0" err="1" smtClean="0"/>
              <a:t>Fishbane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Gasiorowicz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Thorton</a:t>
            </a:r>
            <a:r>
              <a:rPr lang="tr-TR" dirty="0" smtClean="0"/>
              <a:t>, Çeviri: Cengiz Yalçın, Arkadaş yayın evi.</a:t>
            </a:r>
          </a:p>
          <a:p>
            <a:r>
              <a:rPr lang="tr-TR" dirty="0" smtClean="0"/>
              <a:t>Fen Bilimcileri ve Mühendisler için Fizik, D.G. </a:t>
            </a:r>
            <a:r>
              <a:rPr lang="tr-TR" dirty="0" err="1" smtClean="0"/>
              <a:t>Giancoli</a:t>
            </a:r>
            <a:r>
              <a:rPr lang="tr-TR" dirty="0" smtClean="0"/>
              <a:t> (Çeviri Editörü: Prof. Dr. Gülsen </a:t>
            </a:r>
            <a:r>
              <a:rPr lang="tr-TR" dirty="0" err="1" smtClean="0"/>
              <a:t>Önengüt</a:t>
            </a:r>
            <a:r>
              <a:rPr lang="tr-TR" dirty="0" smtClean="0"/>
              <a:t>), 4.Baskı, Akademi Yayıncılık 2009, Ankara.</a:t>
            </a:r>
          </a:p>
          <a:p>
            <a:r>
              <a:rPr lang="tr-TR" dirty="0" smtClean="0"/>
              <a:t>Mustafa POLAT, Leyla TATAR YILDIRIM Genel Fizik Ders Notları</a:t>
            </a:r>
          </a:p>
          <a:p>
            <a:r>
              <a:rPr lang="tr-TR" dirty="0" smtClean="0"/>
              <a:t>Diğer lisans düzeyinde İngilizce ders kitapları.</a:t>
            </a:r>
          </a:p>
          <a:p>
            <a:endParaRPr lang="tr-TR" dirty="0"/>
          </a:p>
        </p:txBody>
      </p:sp>
      <p:sp>
        <p:nvSpPr>
          <p:cNvPr id="4" name="Dikdörtgen 3"/>
          <p:cNvSpPr/>
          <p:nvPr/>
        </p:nvSpPr>
        <p:spPr>
          <a:xfrm>
            <a:off x="3917214" y="169489"/>
            <a:ext cx="29079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Kaynaklar</a:t>
            </a:r>
            <a:endParaRPr lang="tr-T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157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9394" y="164092"/>
            <a:ext cx="11693826" cy="6582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876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223"/>
          <a:stretch/>
        </p:blipFill>
        <p:spPr>
          <a:xfrm>
            <a:off x="477085" y="197856"/>
            <a:ext cx="9637071" cy="646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045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0818" y="342823"/>
            <a:ext cx="10701845" cy="6134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64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003" y="108646"/>
            <a:ext cx="10949880" cy="6637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56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828</TotalTime>
  <Words>320</Words>
  <Application>Microsoft Office PowerPoint</Application>
  <PresentationFormat>Geniş ekran</PresentationFormat>
  <Paragraphs>31</Paragraphs>
  <Slides>52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52</vt:i4>
      </vt:variant>
    </vt:vector>
  </HeadingPairs>
  <TitlesOfParts>
    <vt:vector size="57" baseType="lpstr">
      <vt:lpstr>Arial</vt:lpstr>
      <vt:lpstr>Calibri</vt:lpstr>
      <vt:lpstr>Calibri Light</vt:lpstr>
      <vt:lpstr>Cambria Math</vt:lpstr>
      <vt:lpstr>Office Teması</vt:lpstr>
      <vt:lpstr>ELEKTRİK MANYETİZMA</vt:lpstr>
      <vt:lpstr>ELEKTRİK ALANLAR</vt:lpstr>
      <vt:lpstr>Elektrik Alan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Farklı konumlandırma</vt:lpstr>
      <vt:lpstr> 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Sonlu Çubuğun merkezinden r uzaklıktaki bir noktada elektrik alan 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MEHMET BATI</dc:creator>
  <cp:lastModifiedBy>MEHMET BATI</cp:lastModifiedBy>
  <cp:revision>65</cp:revision>
  <dcterms:created xsi:type="dcterms:W3CDTF">2021-02-18T10:38:23Z</dcterms:created>
  <dcterms:modified xsi:type="dcterms:W3CDTF">2021-03-09T09:16:53Z</dcterms:modified>
</cp:coreProperties>
</file>

<file path=docProps/thumbnail.jpeg>
</file>